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2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CFCE6AC-F4D6-DE48-9395-CFFA9C90458B}">
          <p14:sldIdLst>
            <p14:sldId id="257"/>
            <p14:sldId id="262"/>
          </p14:sldIdLst>
        </p14:section>
        <p14:section name="Раздел без заголовка" id="{4DEFE245-499E-7847-9957-A0D8C5E2D0E8}">
          <p14:sldIdLst>
            <p14:sldId id="258"/>
            <p14:sldId id="259"/>
            <p14:sldId id="260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17"/>
    <p:restoredTop sz="93735"/>
  </p:normalViewPr>
  <p:slideViewPr>
    <p:cSldViewPr snapToGrid="0" snapToObjects="1">
      <p:cViewPr>
        <p:scale>
          <a:sx n="89" d="100"/>
          <a:sy n="89" d="100"/>
        </p:scale>
        <p:origin x="144" y="-1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9/21/17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9/21/17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9/21/17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9/21/17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9/21/17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9/21/17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9/21/17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9/21/17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9/21/17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ое изобра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9/21/17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9/21/17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9/21/17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с имен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9/21/17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9/21/17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с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9/21/17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9/21/17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9/21/17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9/21/17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charset="0"/>
                <a:ea typeface="Times New Roman" charset="0"/>
                <a:cs typeface="Times New Roman" charset="0"/>
              </a:rPr>
              <a:t>Причастия настоящего и прошедшего времени (</a:t>
            </a:r>
            <a:r>
              <a:rPr lang="en-US" sz="4000" dirty="0" smtClean="0">
                <a:latin typeface="Times New Roman" charset="0"/>
                <a:ea typeface="Times New Roman" charset="0"/>
                <a:cs typeface="Times New Roman" charset="0"/>
              </a:rPr>
              <a:t>Present Participle &amp; Past participle) </a:t>
            </a:r>
            <a:endParaRPr lang="ru-RU" sz="40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594439"/>
              </p:ext>
            </p:extLst>
          </p:nvPr>
        </p:nvGraphicFramePr>
        <p:xfrm>
          <a:off x="1120775" y="2028496"/>
          <a:ext cx="10233026" cy="3909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6513"/>
                <a:gridCol w="5116513"/>
              </a:tblGrid>
              <a:tr h="61967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Present</a:t>
                      </a:r>
                      <a:r>
                        <a:rPr lang="en-US" sz="2400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Participle </a:t>
                      </a:r>
                      <a:endParaRPr lang="ru-RU" sz="24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Past</a:t>
                      </a:r>
                      <a:r>
                        <a:rPr lang="en-US" sz="2400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Participle </a:t>
                      </a:r>
                      <a:endParaRPr lang="ru-RU" sz="24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/>
                </a:tc>
              </a:tr>
              <a:tr h="822544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a pleasing result (</a:t>
                      </a:r>
                      <a:r>
                        <a:rPr lang="ru-RU" sz="2000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радующий результат) </a:t>
                      </a:r>
                      <a:endParaRPr lang="ru-RU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a mixed feeling </a:t>
                      </a:r>
                      <a:r>
                        <a:rPr lang="ru-RU" sz="2000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(смешанное чувство)</a:t>
                      </a:r>
                      <a:endParaRPr lang="ru-RU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/>
                </a:tc>
              </a:tr>
              <a:tr h="822544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t</a:t>
                      </a:r>
                      <a:r>
                        <a:rPr lang="en-US" sz="20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iring work (</a:t>
                      </a:r>
                      <a:r>
                        <a:rPr lang="ru-RU" sz="20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утомляющая работа)</a:t>
                      </a:r>
                      <a:endParaRPr lang="ru-RU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a broken cup (</a:t>
                      </a:r>
                      <a:r>
                        <a:rPr lang="ru-RU" sz="2000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разбитая чашка)</a:t>
                      </a:r>
                      <a:endParaRPr lang="ru-RU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/>
                </a:tc>
              </a:tr>
              <a:tr h="822544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embarrassing situations (</a:t>
                      </a:r>
                      <a:r>
                        <a:rPr lang="ru-RU" sz="2000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неловкие ситуации)</a:t>
                      </a:r>
                      <a:endParaRPr lang="ru-RU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a forgotten</a:t>
                      </a:r>
                      <a:r>
                        <a:rPr lang="en-US" sz="2000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place (</a:t>
                      </a:r>
                      <a:r>
                        <a:rPr lang="ru-RU" sz="2000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забытое место)</a:t>
                      </a:r>
                      <a:endParaRPr lang="ru-RU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/>
                </a:tc>
              </a:tr>
              <a:tr h="82254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hidden things (</a:t>
                      </a:r>
                      <a:r>
                        <a:rPr lang="ru-RU" sz="20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спрятанные вещи)</a:t>
                      </a:r>
                      <a:endParaRPr lang="ru-RU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097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34426" y="2368550"/>
            <a:ext cx="102338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i="1" dirty="0" smtClean="0">
                <a:latin typeface="Times New Roman" charset="0"/>
                <a:ea typeface="Times New Roman" charset="0"/>
                <a:cs typeface="Times New Roman" charset="0"/>
              </a:rPr>
              <a:t>an </a:t>
            </a:r>
            <a:r>
              <a:rPr lang="en-US" sz="3600" i="1" dirty="0">
                <a:latin typeface="Times New Roman" charset="0"/>
                <a:ea typeface="Times New Roman" charset="0"/>
                <a:cs typeface="Times New Roman" charset="0"/>
              </a:rPr>
              <a:t>interesting book – an interested student, </a:t>
            </a:r>
            <a:endParaRPr lang="ru-RU" sz="3600" i="1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pPr marL="0" indent="0">
              <a:buNone/>
            </a:pPr>
            <a:r>
              <a:rPr lang="en-US" sz="3600" i="1" dirty="0" smtClean="0">
                <a:latin typeface="Times New Roman" charset="0"/>
                <a:ea typeface="Times New Roman" charset="0"/>
                <a:cs typeface="Times New Roman" charset="0"/>
              </a:rPr>
              <a:t>an </a:t>
            </a:r>
            <a:r>
              <a:rPr lang="en-US" sz="3600" i="1" dirty="0">
                <a:latin typeface="Times New Roman" charset="0"/>
                <a:ea typeface="Times New Roman" charset="0"/>
                <a:cs typeface="Times New Roman" charset="0"/>
              </a:rPr>
              <a:t>amusing story/the amused </a:t>
            </a:r>
            <a:r>
              <a:rPr lang="en-US" sz="3600" i="1" dirty="0" smtClean="0">
                <a:latin typeface="Times New Roman" charset="0"/>
                <a:ea typeface="Times New Roman" charset="0"/>
                <a:cs typeface="Times New Roman" charset="0"/>
              </a:rPr>
              <a:t>children</a:t>
            </a:r>
            <a:endParaRPr lang="en-US" sz="36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915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5813" y="900113"/>
            <a:ext cx="10853737" cy="5410200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Habit - something </a:t>
            </a:r>
            <a:r>
              <a:rPr lang="en-US" sz="3600" dirty="0">
                <a:latin typeface="Times New Roman" charset="0"/>
                <a:ea typeface="Times New Roman" charset="0"/>
                <a:cs typeface="Times New Roman" charset="0"/>
              </a:rPr>
              <a:t>that you do regularly, almost without thinking about </a:t>
            </a: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it</a:t>
            </a:r>
            <a:r>
              <a:rPr lang="ru-RU" sz="3600" dirty="0" smtClean="0">
                <a:latin typeface="Times New Roman" charset="0"/>
                <a:ea typeface="Times New Roman" charset="0"/>
                <a:cs typeface="Times New Roman" charset="0"/>
              </a:rPr>
              <a:t>;</a:t>
            </a:r>
          </a:p>
          <a:p>
            <a:endParaRPr lang="en-US" sz="36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Tradition </a:t>
            </a:r>
            <a:r>
              <a:rPr lang="en-US" sz="3600" dirty="0">
                <a:latin typeface="Times New Roman" charset="0"/>
                <a:ea typeface="Times New Roman" charset="0"/>
                <a:cs typeface="Times New Roman" charset="0"/>
              </a:rPr>
              <a:t>- a custom or way of behaving that has continued for a long time in a </a:t>
            </a: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group of</a:t>
            </a:r>
            <a:r>
              <a:rPr lang="en-US" sz="3600" dirty="0">
                <a:latin typeface="Times New Roman" charset="0"/>
                <a:ea typeface="Times New Roman" charset="0"/>
                <a:cs typeface="Times New Roman" charset="0"/>
              </a:rPr>
              <a:t> people or a </a:t>
            </a: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society</a:t>
            </a:r>
            <a:r>
              <a:rPr lang="ru-RU" sz="3600" dirty="0" smtClean="0">
                <a:latin typeface="Times New Roman" charset="0"/>
                <a:ea typeface="Times New Roman" charset="0"/>
                <a:cs typeface="Times New Roman" charset="0"/>
              </a:rPr>
              <a:t>;</a:t>
            </a:r>
            <a:endParaRPr lang="en-US" sz="36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pPr marL="0" indent="0">
              <a:buNone/>
            </a:pPr>
            <a:endParaRPr lang="en-US" sz="36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Custom -  </a:t>
            </a:r>
            <a:r>
              <a:rPr lang="en-US" sz="3600" dirty="0">
                <a:latin typeface="Times New Roman" charset="0"/>
                <a:ea typeface="Times New Roman" charset="0"/>
                <a:cs typeface="Times New Roman" charset="0"/>
              </a:rPr>
              <a:t>traditional and widely accepted way of behaving or doing something that is specific to a particular society, place, or time.</a:t>
            </a:r>
            <a:endParaRPr lang="ru-RU" sz="3600" dirty="0">
              <a:latin typeface="Times New Roman" charset="0"/>
              <a:ea typeface="Times New Roman" charset="0"/>
              <a:cs typeface="Times New Roman" charset="0"/>
            </a:endParaRPr>
          </a:p>
          <a:p>
            <a:endParaRPr lang="ru-RU" b="1" dirty="0" smtClean="0"/>
          </a:p>
        </p:txBody>
      </p:sp>
    </p:spTree>
    <p:extLst>
      <p:ext uri="{BB962C8B-B14F-4D97-AF65-F5344CB8AC3E}">
        <p14:creationId xmlns:p14="http://schemas.microsoft.com/office/powerpoint/2010/main" val="1887989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8538" y="1039812"/>
            <a:ext cx="102338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Spectator is someone </a:t>
            </a:r>
            <a:r>
              <a:rPr lang="en-US" sz="3600" dirty="0">
                <a:latin typeface="Times New Roman" charset="0"/>
                <a:ea typeface="Times New Roman" charset="0"/>
                <a:cs typeface="Times New Roman" charset="0"/>
              </a:rPr>
              <a:t>who watches an event, sport, </a:t>
            </a:r>
            <a:r>
              <a:rPr lang="en-US" sz="3600" dirty="0" err="1" smtClean="0">
                <a:latin typeface="Times New Roman" charset="0"/>
                <a:ea typeface="Times New Roman" charset="0"/>
                <a:cs typeface="Times New Roman" charset="0"/>
              </a:rPr>
              <a:t>etc</a:t>
            </a:r>
            <a:r>
              <a:rPr lang="ru-RU" sz="3600" dirty="0" smtClean="0">
                <a:latin typeface="Times New Roman" charset="0"/>
                <a:ea typeface="Times New Roman" charset="0"/>
                <a:cs typeface="Times New Roman" charset="0"/>
              </a:rPr>
              <a:t>;</a:t>
            </a:r>
          </a:p>
          <a:p>
            <a:endParaRPr lang="ru-RU" sz="36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pPr marL="0" indent="0">
              <a:buNone/>
            </a:pP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Audience</a:t>
            </a:r>
            <a:r>
              <a:rPr lang="ru-RU" sz="3600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sk-SK" sz="3600" dirty="0" smtClean="0">
                <a:latin typeface="Times New Roman" charset="0"/>
                <a:ea typeface="Times New Roman" charset="0"/>
                <a:cs typeface="Times New Roman" charset="0"/>
              </a:rPr>
              <a:t>are</a:t>
            </a:r>
            <a:r>
              <a:rPr lang="sk-SK" sz="3600" dirty="0">
                <a:latin typeface="Times New Roman" charset="0"/>
                <a:ea typeface="Times New Roman" charset="0"/>
                <a:cs typeface="Times New Roman" charset="0"/>
              </a:rPr>
              <a:t> people </a:t>
            </a:r>
            <a:r>
              <a:rPr lang="sk-SK" sz="3600" dirty="0" err="1">
                <a:latin typeface="Times New Roman" charset="0"/>
                <a:ea typeface="Times New Roman" charset="0"/>
                <a:cs typeface="Times New Roman" charset="0"/>
              </a:rPr>
              <a:t>who</a:t>
            </a:r>
            <a:r>
              <a:rPr lang="sk-SK" sz="3600" dirty="0">
                <a:latin typeface="Times New Roman" charset="0"/>
                <a:ea typeface="Times New Roman" charset="0"/>
                <a:cs typeface="Times New Roman" charset="0"/>
              </a:rPr>
              <a:t> sit and watch a performance at a theatre, cinema, </a:t>
            </a:r>
            <a:r>
              <a:rPr lang="sk-SK" sz="3600" dirty="0" err="1" smtClean="0">
                <a:latin typeface="Times New Roman" charset="0"/>
                <a:ea typeface="Times New Roman" charset="0"/>
                <a:cs typeface="Times New Roman" charset="0"/>
              </a:rPr>
              <a:t>etc</a:t>
            </a:r>
            <a:r>
              <a:rPr lang="ru-RU" sz="3600" dirty="0" smtClean="0">
                <a:latin typeface="Times New Roman" charset="0"/>
                <a:ea typeface="Times New Roman" charset="0"/>
                <a:cs typeface="Times New Roman" charset="0"/>
              </a:rPr>
              <a:t>;</a:t>
            </a:r>
            <a:endParaRPr lang="en-US" sz="36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pPr marL="0" indent="0">
              <a:buNone/>
            </a:pPr>
            <a:endParaRPr lang="en-US" sz="36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marL="0" indent="0">
              <a:buNone/>
            </a:pP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Crowd is a</a:t>
            </a:r>
            <a:r>
              <a:rPr lang="en-US" sz="3600" dirty="0">
                <a:latin typeface="Times New Roman" charset="0"/>
                <a:ea typeface="Times New Roman" charset="0"/>
                <a:cs typeface="Times New Roman" charset="0"/>
              </a:rPr>
              <a:t> large group of people who are together in one </a:t>
            </a: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place</a:t>
            </a:r>
            <a:r>
              <a:rPr lang="ru-RU" sz="3600" dirty="0">
                <a:latin typeface="Times New Roman" charset="0"/>
                <a:ea typeface="Times New Roman" charset="0"/>
                <a:cs typeface="Times New Roman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49620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Let - </a:t>
            </a:r>
            <a:r>
              <a:rPr lang="en-US" sz="3600" dirty="0">
                <a:latin typeface="Times New Roman" charset="0"/>
                <a:ea typeface="Times New Roman" charset="0"/>
                <a:cs typeface="Times New Roman" charset="0"/>
              </a:rPr>
              <a:t>Not prevent or forbid</a:t>
            </a:r>
            <a:r>
              <a:rPr lang="ru-RU" sz="3600" dirty="0" smtClean="0">
                <a:latin typeface="Times New Roman" charset="0"/>
                <a:ea typeface="Times New Roman" charset="0"/>
                <a:cs typeface="Times New Roman" charset="0"/>
              </a:rPr>
              <a:t>;</a:t>
            </a:r>
            <a:endParaRPr lang="en-US" sz="36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endParaRPr lang="ru-RU" sz="36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Allow - </a:t>
            </a:r>
            <a:r>
              <a:rPr lang="en-US" sz="3600" dirty="0">
                <a:latin typeface="Times New Roman" charset="0"/>
                <a:ea typeface="Times New Roman" charset="0"/>
                <a:cs typeface="Times New Roman" charset="0"/>
              </a:rPr>
              <a:t>to give someone permission for </a:t>
            </a: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something</a:t>
            </a:r>
            <a:r>
              <a:rPr lang="ru-RU" sz="3600" dirty="0" smtClean="0">
                <a:latin typeface="Times New Roman" charset="0"/>
                <a:ea typeface="Times New Roman" charset="0"/>
                <a:cs typeface="Times New Roman" charset="0"/>
              </a:rPr>
              <a:t>;</a:t>
            </a:r>
            <a:endParaRPr lang="en-US" sz="36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endParaRPr lang="ru-RU" sz="36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Make - </a:t>
            </a:r>
            <a:r>
              <a:rPr lang="en-US" sz="3600" dirty="0">
                <a:latin typeface="Times New Roman" charset="0"/>
                <a:ea typeface="Times New Roman" charset="0"/>
                <a:cs typeface="Times New Roman" charset="0"/>
              </a:rPr>
              <a:t>to force someone to do </a:t>
            </a: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something.</a:t>
            </a:r>
            <a:endParaRPr lang="ru-RU" sz="36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622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1513" y="1042988"/>
            <a:ext cx="10682287" cy="5133975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charset="0"/>
                <a:ea typeface="Times New Roman" charset="0"/>
                <a:cs typeface="Times New Roman" charset="0"/>
              </a:rPr>
              <a:t>Luck - good </a:t>
            </a:r>
            <a:r>
              <a:rPr lang="en-US" sz="3200" dirty="0">
                <a:latin typeface="Times New Roman" charset="0"/>
                <a:ea typeface="Times New Roman" charset="0"/>
                <a:cs typeface="Times New Roman" charset="0"/>
              </a:rPr>
              <a:t>and bad things caused by chance and not by your own </a:t>
            </a:r>
            <a:r>
              <a:rPr lang="en-US" sz="3200" dirty="0" smtClean="0">
                <a:latin typeface="Times New Roman" charset="0"/>
                <a:ea typeface="Times New Roman" charset="0"/>
                <a:cs typeface="Times New Roman" charset="0"/>
              </a:rPr>
              <a:t>actions</a:t>
            </a:r>
            <a:r>
              <a:rPr lang="ru-RU" sz="3200" dirty="0" smtClean="0">
                <a:latin typeface="Times New Roman" charset="0"/>
                <a:ea typeface="Times New Roman" charset="0"/>
                <a:cs typeface="Times New Roman" charset="0"/>
              </a:rPr>
              <a:t>;</a:t>
            </a:r>
            <a:endParaRPr lang="en-US" sz="32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endParaRPr lang="ru-RU" sz="32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ru-RU" sz="3200" dirty="0" smtClean="0">
                <a:latin typeface="Times New Roman" charset="0"/>
                <a:ea typeface="Times New Roman" charset="0"/>
                <a:cs typeface="Times New Roman" charset="0"/>
              </a:rPr>
              <a:t>С</a:t>
            </a:r>
            <a:r>
              <a:rPr lang="en-US" sz="3200" dirty="0" err="1" smtClean="0">
                <a:latin typeface="Times New Roman" charset="0"/>
                <a:ea typeface="Times New Roman" charset="0"/>
                <a:cs typeface="Times New Roman" charset="0"/>
              </a:rPr>
              <a:t>hance</a:t>
            </a:r>
            <a:r>
              <a:rPr lang="en-US" sz="3200" dirty="0" smtClean="0">
                <a:latin typeface="Times New Roman" charset="0"/>
                <a:ea typeface="Times New Roman" charset="0"/>
                <a:cs typeface="Times New Roman" charset="0"/>
              </a:rPr>
              <a:t> - </a:t>
            </a:r>
            <a:r>
              <a:rPr lang="en-US" sz="3200" dirty="0">
                <a:latin typeface="Times New Roman" charset="0"/>
                <a:ea typeface="Times New Roman" charset="0"/>
                <a:cs typeface="Times New Roman" charset="0"/>
              </a:rPr>
              <a:t>the way something happens because of luck, or without being </a:t>
            </a:r>
            <a:r>
              <a:rPr lang="en-US" sz="3200" dirty="0" smtClean="0">
                <a:latin typeface="Times New Roman" charset="0"/>
                <a:ea typeface="Times New Roman" charset="0"/>
                <a:cs typeface="Times New Roman" charset="0"/>
              </a:rPr>
              <a:t>planned</a:t>
            </a:r>
            <a:r>
              <a:rPr lang="ru-RU" sz="3200" dirty="0" smtClean="0">
                <a:latin typeface="Times New Roman" charset="0"/>
                <a:ea typeface="Times New Roman" charset="0"/>
                <a:cs typeface="Times New Roman" charset="0"/>
              </a:rPr>
              <a:t>;</a:t>
            </a:r>
            <a:endParaRPr lang="en-US" sz="32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endParaRPr lang="en-US" sz="32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en-US" sz="3200" dirty="0" smtClean="0">
                <a:latin typeface="Times New Roman" charset="0"/>
                <a:ea typeface="Times New Roman" charset="0"/>
                <a:cs typeface="Times New Roman" charset="0"/>
              </a:rPr>
              <a:t>Opportunity is a</a:t>
            </a:r>
            <a:r>
              <a:rPr lang="en-US" sz="3200" dirty="0">
                <a:latin typeface="Times New Roman" charset="0"/>
                <a:ea typeface="Times New Roman" charset="0"/>
                <a:cs typeface="Times New Roman" charset="0"/>
              </a:rPr>
              <a:t> situation in which it is possible for you to do something, or a possibility of doing something</a:t>
            </a:r>
            <a:endParaRPr lang="ru-RU" sz="32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023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F10001006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001006" id="{A55DF1DA-22EC-4DA4-B170-D3F0FF81047C}" vid="{3BFA2149-51D1-489C-9B65-4F9563B089D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Глубина</Template>
  <TotalTime>70</TotalTime>
  <Words>108</Words>
  <Application>Microsoft Macintosh PowerPoint</Application>
  <PresentationFormat>Широкоэкранный</PresentationFormat>
  <Paragraphs>32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Corbel</vt:lpstr>
      <vt:lpstr>Times New Roman</vt:lpstr>
      <vt:lpstr>Arial</vt:lpstr>
      <vt:lpstr>TF10001006</vt:lpstr>
      <vt:lpstr>Причастия настоящего и прошедшего времени (Present Participle &amp; Past participle)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Причастия настоящего и прошедшего времени (Present Participle &amp; Past participle) </dc:title>
  <dc:creator>Пользователь Microsoft Office</dc:creator>
  <cp:lastModifiedBy>Пользователь Microsoft Office</cp:lastModifiedBy>
  <cp:revision>6</cp:revision>
  <dcterms:created xsi:type="dcterms:W3CDTF">2017-09-20T09:15:16Z</dcterms:created>
  <dcterms:modified xsi:type="dcterms:W3CDTF">2017-09-21T02:52:00Z</dcterms:modified>
</cp:coreProperties>
</file>